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3"/>
  </p:notesMasterIdLst>
  <p:handoutMasterIdLst>
    <p:handoutMasterId r:id="rId14"/>
  </p:handoutMasterIdLst>
  <p:sldIdLst>
    <p:sldId id="289" r:id="rId5"/>
    <p:sldId id="288" r:id="rId6"/>
    <p:sldId id="283" r:id="rId7"/>
    <p:sldId id="264" r:id="rId8"/>
    <p:sldId id="261" r:id="rId9"/>
    <p:sldId id="263" r:id="rId10"/>
    <p:sldId id="29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1035" autoAdjust="0"/>
  </p:normalViewPr>
  <p:slideViewPr>
    <p:cSldViewPr snapToGrid="0">
      <p:cViewPr varScale="1">
        <p:scale>
          <a:sx n="106" d="100"/>
          <a:sy n="106" d="100"/>
        </p:scale>
        <p:origin x="2336" y="2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3/16/2025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Dataset is over 2 gigs in size</a:t>
            </a:r>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Amazon S3 (Simple Storage Service)</a:t>
            </a:r>
            <a:r>
              <a:rPr lang="en-US" dirty="0"/>
              <a:t>:</a:t>
            </a:r>
          </a:p>
          <a:p>
            <a:pPr>
              <a:buFont typeface="Arial" panose="020B0604020202020204" pitchFamily="34" charset="0"/>
              <a:buChar char="•"/>
            </a:pPr>
            <a:r>
              <a:rPr lang="en-US" dirty="0"/>
              <a:t>Object storage service that offers industry-leading scalability and durability</a:t>
            </a:r>
          </a:p>
          <a:p>
            <a:pPr>
              <a:buFont typeface="Arial" panose="020B0604020202020204" pitchFamily="34" charset="0"/>
              <a:buChar char="•"/>
            </a:pPr>
            <a:r>
              <a:rPr lang="en-US" dirty="0"/>
              <a:t>Store and retrieve any amount of data from anywhere</a:t>
            </a:r>
          </a:p>
          <a:p>
            <a:pPr>
              <a:buFont typeface="Arial" panose="020B0604020202020204" pitchFamily="34" charset="0"/>
              <a:buChar char="•"/>
            </a:pPr>
            <a:r>
              <a:rPr lang="en-US" dirty="0"/>
              <a:t>Commonly used for data lakes, backup, archiving, and as storage for applications</a:t>
            </a:r>
          </a:p>
          <a:p>
            <a:pPr>
              <a:buFont typeface="Arial" panose="020B0604020202020204" pitchFamily="34" charset="0"/>
              <a:buChar char="•"/>
            </a:pPr>
            <a:r>
              <a:rPr lang="en-US" dirty="0"/>
              <a:t>Provides versioning, encryption, access control, and lifecycle management features</a:t>
            </a:r>
          </a:p>
          <a:p>
            <a:pPr>
              <a:buNone/>
            </a:pPr>
            <a:r>
              <a:rPr lang="en-US" b="1" dirty="0"/>
              <a:t>AWS Glue</a:t>
            </a:r>
            <a:r>
              <a:rPr lang="en-US" dirty="0"/>
              <a:t>:</a:t>
            </a:r>
          </a:p>
          <a:p>
            <a:pPr>
              <a:buFont typeface="Arial" panose="020B0604020202020204" pitchFamily="34" charset="0"/>
              <a:buChar char="•"/>
            </a:pPr>
            <a:r>
              <a:rPr lang="en-US" dirty="0"/>
              <a:t>Fully managed extract, transform, and load (ETL) service</a:t>
            </a:r>
          </a:p>
          <a:p>
            <a:pPr>
              <a:buFont typeface="Arial" panose="020B0604020202020204" pitchFamily="34" charset="0"/>
              <a:buChar char="•"/>
            </a:pPr>
            <a:r>
              <a:rPr lang="en-US" dirty="0"/>
              <a:t>Makes it easy to prepare and load data for analytics</a:t>
            </a:r>
          </a:p>
          <a:p>
            <a:pPr>
              <a:buFont typeface="Arial" panose="020B0604020202020204" pitchFamily="34" charset="0"/>
              <a:buChar char="•"/>
            </a:pPr>
            <a:r>
              <a:rPr lang="en-US" dirty="0"/>
              <a:t>Includes Data Catalog which serves as a central metadata repository</a:t>
            </a:r>
          </a:p>
          <a:p>
            <a:pPr>
              <a:buFont typeface="Arial" panose="020B0604020202020204" pitchFamily="34" charset="0"/>
              <a:buChar char="•"/>
            </a:pPr>
            <a:r>
              <a:rPr lang="en-US" dirty="0"/>
              <a:t>Runs ETL jobs using Apache Spark environment without managing infrastructure</a:t>
            </a:r>
          </a:p>
          <a:p>
            <a:pPr>
              <a:buFont typeface="Arial" panose="020B0604020202020204" pitchFamily="34" charset="0"/>
              <a:buChar char="•"/>
            </a:pPr>
            <a:r>
              <a:rPr lang="en-US" dirty="0"/>
              <a:t>Can automatically discover and profile data from various sources</a:t>
            </a:r>
          </a:p>
          <a:p>
            <a:pPr>
              <a:buNone/>
            </a:pPr>
            <a:r>
              <a:rPr lang="en-US" b="1" dirty="0"/>
              <a:t>AWS Glue Data Catalog</a:t>
            </a:r>
            <a:r>
              <a:rPr lang="en-US" dirty="0"/>
              <a:t>:</a:t>
            </a:r>
          </a:p>
          <a:p>
            <a:pPr>
              <a:buFont typeface="Arial" panose="020B0604020202020204" pitchFamily="34" charset="0"/>
              <a:buChar char="•"/>
            </a:pPr>
            <a:r>
              <a:rPr lang="en-US" dirty="0"/>
              <a:t>Central metadata repository for all your data assets</a:t>
            </a:r>
          </a:p>
          <a:p>
            <a:pPr>
              <a:buFont typeface="Arial" panose="020B0604020202020204" pitchFamily="34" charset="0"/>
              <a:buChar char="•"/>
            </a:pPr>
            <a:r>
              <a:rPr lang="en-US" dirty="0"/>
              <a:t>Integrates with Amazon Athena, EMR, and Redshift Spectrum</a:t>
            </a:r>
          </a:p>
          <a:p>
            <a:pPr>
              <a:buFont typeface="Arial" panose="020B0604020202020204" pitchFamily="34" charset="0"/>
              <a:buChar char="•"/>
            </a:pPr>
            <a:r>
              <a:rPr lang="en-US" dirty="0"/>
              <a:t>Stores table definitions, schema information, and partitioning details</a:t>
            </a:r>
          </a:p>
          <a:p>
            <a:pPr>
              <a:buFont typeface="Arial" panose="020B0604020202020204" pitchFamily="34" charset="0"/>
              <a:buChar char="•"/>
            </a:pPr>
            <a:r>
              <a:rPr lang="en-US" dirty="0"/>
              <a:t>Enables data discovery and governance</a:t>
            </a:r>
          </a:p>
          <a:p>
            <a:pPr>
              <a:buNone/>
            </a:pPr>
            <a:r>
              <a:rPr lang="en-US" b="1" dirty="0"/>
              <a:t>Amazon </a:t>
            </a:r>
            <a:r>
              <a:rPr lang="en-US" b="1" dirty="0" err="1"/>
              <a:t>SageMaker</a:t>
            </a:r>
            <a:r>
              <a:rPr lang="en-US" dirty="0"/>
              <a:t>:</a:t>
            </a:r>
          </a:p>
          <a:p>
            <a:pPr>
              <a:buFont typeface="Arial" panose="020B0604020202020204" pitchFamily="34" charset="0"/>
              <a:buChar char="•"/>
            </a:pPr>
            <a:r>
              <a:rPr lang="en-US" dirty="0"/>
              <a:t>Fully managed machine learning service</a:t>
            </a:r>
          </a:p>
          <a:p>
            <a:pPr>
              <a:buFont typeface="Arial" panose="020B0604020202020204" pitchFamily="34" charset="0"/>
              <a:buChar char="•"/>
            </a:pPr>
            <a:r>
              <a:rPr lang="en-US" dirty="0"/>
              <a:t>Helps data scientists and developers prepare, build, train, and deploy ML models quickly</a:t>
            </a:r>
          </a:p>
          <a:p>
            <a:pPr>
              <a:buFont typeface="Arial" panose="020B0604020202020204" pitchFamily="34" charset="0"/>
              <a:buChar char="•"/>
            </a:pPr>
            <a:r>
              <a:rPr lang="en-US" dirty="0"/>
              <a:t>Provides pre-built notebooks, optimized algorithms, and managed training infrastructure</a:t>
            </a:r>
          </a:p>
          <a:p>
            <a:pPr>
              <a:buFont typeface="Arial" panose="020B0604020202020204" pitchFamily="34" charset="0"/>
              <a:buChar char="•"/>
            </a:pPr>
            <a:r>
              <a:rPr lang="en-US" dirty="0"/>
              <a:t>Supports automatic model tuning, easy deployment, and scaling</a:t>
            </a:r>
          </a:p>
          <a:p>
            <a:pPr>
              <a:buFont typeface="Arial" panose="020B0604020202020204" pitchFamily="34" charset="0"/>
              <a:buChar char="•"/>
            </a:pPr>
            <a:r>
              <a:rPr lang="en-US" dirty="0"/>
              <a:t>Allows for bringing your own algorithms and frameworks</a:t>
            </a:r>
          </a:p>
          <a:p>
            <a:pPr>
              <a:buNone/>
            </a:pPr>
            <a:r>
              <a:rPr lang="en-US" b="1" dirty="0"/>
              <a:t>Amazon </a:t>
            </a:r>
            <a:r>
              <a:rPr lang="en-US" b="1" dirty="0" err="1"/>
              <a:t>QuickSight</a:t>
            </a:r>
            <a:r>
              <a:rPr lang="en-US" dirty="0"/>
              <a:t>:</a:t>
            </a:r>
          </a:p>
          <a:p>
            <a:pPr>
              <a:buFont typeface="Arial" panose="020B0604020202020204" pitchFamily="34" charset="0"/>
              <a:buChar char="•"/>
            </a:pPr>
            <a:r>
              <a:rPr lang="en-US" dirty="0"/>
              <a:t>Business intelligence (BI) service that makes it easy to create and publish interactive dashboards</a:t>
            </a:r>
          </a:p>
          <a:p>
            <a:pPr>
              <a:buFont typeface="Arial" panose="020B0604020202020204" pitchFamily="34" charset="0"/>
              <a:buChar char="•"/>
            </a:pPr>
            <a:r>
              <a:rPr lang="en-US" dirty="0"/>
              <a:t>Connects to various data sources including AWS data services</a:t>
            </a:r>
          </a:p>
          <a:p>
            <a:pPr>
              <a:buFont typeface="Arial" panose="020B0604020202020204" pitchFamily="34" charset="0"/>
              <a:buChar char="•"/>
            </a:pPr>
            <a:r>
              <a:rPr lang="en-US" dirty="0"/>
              <a:t>Provides ML insights, interactive visualizations, and embedded analytics capabilities</a:t>
            </a:r>
          </a:p>
          <a:p>
            <a:pPr>
              <a:buFont typeface="Arial" panose="020B0604020202020204" pitchFamily="34" charset="0"/>
              <a:buChar char="•"/>
            </a:pPr>
            <a:r>
              <a:rPr lang="en-US" dirty="0"/>
              <a:t>Offers pay-per-session pricing model</a:t>
            </a:r>
          </a:p>
          <a:p>
            <a:pPr>
              <a:buFont typeface="Arial" panose="020B0604020202020204" pitchFamily="34" charset="0"/>
              <a:buChar char="•"/>
            </a:pPr>
            <a:r>
              <a:rPr lang="en-US" dirty="0"/>
              <a:t>Scales automatically to thousands of users without infrastructure management</a:t>
            </a:r>
          </a:p>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74A1F-A3C7-2392-4367-F680F53FD7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A12E3-3699-35B8-DD52-FE28D4508D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83F68-6D82-5092-38BF-5ADA57BB9F8E}"/>
              </a:ext>
            </a:extLst>
          </p:cNvPr>
          <p:cNvSpPr>
            <a:spLocks noGrp="1"/>
          </p:cNvSpPr>
          <p:nvPr>
            <p:ph type="body" idx="1"/>
          </p:nvPr>
        </p:nvSpPr>
        <p:spPr/>
        <p:txBody>
          <a:bodyPr/>
          <a:lstStyle/>
          <a:p>
            <a:pPr>
              <a:buNone/>
            </a:pPr>
            <a:r>
              <a:rPr lang="en-US" b="1" dirty="0"/>
              <a:t>Data Flow Explanation: Crime Analytics Pipeline</a:t>
            </a:r>
            <a:endParaRPr lang="en-US" dirty="0"/>
          </a:p>
          <a:p>
            <a:pPr>
              <a:buFont typeface="+mj-lt"/>
              <a:buAutoNum type="arabicPeriod"/>
            </a:pPr>
            <a:r>
              <a:rPr lang="en-US" b="1" dirty="0"/>
              <a:t>Raw Data to S3</a:t>
            </a:r>
            <a:r>
              <a:rPr lang="en-US" dirty="0"/>
              <a:t>: Crime data from public sources is uploaded into our S3 bucket's raw-data folder. This serves as the secure, scalable starting point for our pipeline.</a:t>
            </a:r>
          </a:p>
          <a:p>
            <a:pPr>
              <a:buFont typeface="+mj-lt"/>
              <a:buAutoNum type="arabicPeriod"/>
            </a:pPr>
            <a:r>
              <a:rPr lang="en-US" b="1" dirty="0"/>
              <a:t>S3 to Glue ETL</a:t>
            </a:r>
            <a:r>
              <a:rPr lang="en-US" dirty="0"/>
              <a:t>: AWS Glue crawlers scan the raw data to understand its structure and create a data catalog. Then, Glue ETL jobs transform this data - handling missing values, creating new features like time-of-day indicators, and preparing it for machine learning.</a:t>
            </a:r>
          </a:p>
          <a:p>
            <a:pPr>
              <a:buFont typeface="+mj-lt"/>
              <a:buAutoNum type="arabicPeriod"/>
            </a:pPr>
            <a:r>
              <a:rPr lang="en-US" b="1" dirty="0"/>
              <a:t>Processed Data in S3</a:t>
            </a:r>
            <a:r>
              <a:rPr lang="en-US" dirty="0"/>
              <a:t>: The cleaned, transformed data is stored back in our S3 bucket in the processed-data folder, ready for model training and analysis.</a:t>
            </a:r>
          </a:p>
          <a:p>
            <a:pPr>
              <a:buFont typeface="+mj-lt"/>
              <a:buAutoNum type="arabicPeriod"/>
            </a:pPr>
            <a:r>
              <a:rPr lang="en-US" b="1" dirty="0" err="1"/>
              <a:t>SageMaker</a:t>
            </a:r>
            <a:r>
              <a:rPr lang="en-US" b="1" dirty="0"/>
              <a:t> Training</a:t>
            </a:r>
            <a:r>
              <a:rPr lang="en-US" dirty="0"/>
              <a:t>: Amazon </a:t>
            </a:r>
            <a:r>
              <a:rPr lang="en-US" dirty="0" err="1"/>
              <a:t>SageMaker</a:t>
            </a:r>
            <a:r>
              <a:rPr lang="en-US" dirty="0"/>
              <a:t> pulls this processed data to train multiple classification models (Random Forest, </a:t>
            </a:r>
            <a:r>
              <a:rPr lang="en-US" dirty="0" err="1"/>
              <a:t>XGBoost</a:t>
            </a:r>
            <a:r>
              <a:rPr lang="en-US" dirty="0"/>
              <a:t>, </a:t>
            </a:r>
            <a:r>
              <a:rPr lang="en-US" dirty="0" err="1"/>
              <a:t>LightGBM</a:t>
            </a:r>
            <a:r>
              <a:rPr lang="en-US" dirty="0"/>
              <a:t>) that predict arrest likelihood. </a:t>
            </a:r>
            <a:r>
              <a:rPr lang="en-US" dirty="0" err="1"/>
              <a:t>SageMaker</a:t>
            </a:r>
            <a:r>
              <a:rPr lang="en-US" dirty="0"/>
              <a:t> handles the compute resources automatically, scaling as needed.</a:t>
            </a:r>
          </a:p>
          <a:p>
            <a:pPr>
              <a:buFont typeface="+mj-lt"/>
              <a:buAutoNum type="arabicPeriod"/>
            </a:pPr>
            <a:r>
              <a:rPr lang="en-US" b="1" dirty="0"/>
              <a:t>Model Deployment</a:t>
            </a:r>
            <a:r>
              <a:rPr lang="en-US" dirty="0"/>
              <a:t>: The best-performing model (based on accuracy, precision, and recall) is deployed to a </a:t>
            </a:r>
            <a:r>
              <a:rPr lang="en-US" dirty="0" err="1"/>
              <a:t>SageMaker</a:t>
            </a:r>
            <a:r>
              <a:rPr lang="en-US" dirty="0"/>
              <a:t> endpoint, creating an API that can accept new crime incident details and return arrest predictions.</a:t>
            </a:r>
          </a:p>
          <a:p>
            <a:pPr>
              <a:buFont typeface="+mj-lt"/>
              <a:buAutoNum type="arabicPeriod"/>
            </a:pPr>
            <a:r>
              <a:rPr lang="en-US" b="1" dirty="0"/>
              <a:t>Inference/Visualization</a:t>
            </a:r>
            <a:r>
              <a:rPr lang="en-US" dirty="0"/>
              <a:t>: Finally, we use the deployed model to make predictions on new data, and visualize both the predictions and crime patterns through </a:t>
            </a:r>
            <a:r>
              <a:rPr lang="en-US" dirty="0" err="1"/>
              <a:t>QuickSight</a:t>
            </a:r>
            <a:r>
              <a:rPr lang="en-US" dirty="0"/>
              <a:t> dashboards that law enforcement can use for resource allocation decisions.</a:t>
            </a:r>
          </a:p>
          <a:p>
            <a:r>
              <a:rPr lang="en-US" dirty="0"/>
              <a:t>This AWS-powered pipeline provides a scalable, automated solution that would be challenging to implement on traditional infrastructure, demonstrating the power of cloud computing for data science workflows.</a:t>
            </a:r>
          </a:p>
          <a:p>
            <a:endParaRPr lang="en-US" dirty="0"/>
          </a:p>
        </p:txBody>
      </p:sp>
      <p:sp>
        <p:nvSpPr>
          <p:cNvPr id="4" name="Slide Number Placeholder 3">
            <a:extLst>
              <a:ext uri="{FF2B5EF4-FFF2-40B4-BE49-F238E27FC236}">
                <a16:creationId xmlns:a16="http://schemas.microsoft.com/office/drawing/2014/main" id="{6391B08D-A706-DC8B-C66D-9388FEE00702}"/>
              </a:ext>
            </a:extLst>
          </p:cNvPr>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50447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97441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3/16/2025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3/16/2025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2" r:id="rId14"/>
    <p:sldLayoutId id="2147483683" r:id="rId15"/>
    <p:sldLayoutId id="2147483685" r:id="rId16"/>
    <p:sldLayoutId id="2147483687" r:id="rId17"/>
    <p:sldLayoutId id="2147483688" r:id="rId18"/>
    <p:sldLayoutId id="2147483691" r:id="rId19"/>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r>
              <a:rPr lang="en-US" b="1" dirty="0"/>
              <a:t>Crime Analytics in the Cloud: AWS/ML Pipeline</a:t>
            </a:r>
          </a:p>
        </p:txBody>
      </p:sp>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 r="72"/>
          <a:stretch/>
        </p:blipFill>
        <p:spPr/>
      </p:pic>
      <p:sp>
        <p:nvSpPr>
          <p:cNvPr id="2" name="TextBox 1">
            <a:extLst>
              <a:ext uri="{FF2B5EF4-FFF2-40B4-BE49-F238E27FC236}">
                <a16:creationId xmlns:a16="http://schemas.microsoft.com/office/drawing/2014/main" id="{305C8B1F-05A0-2575-3303-7463E6526E70}"/>
              </a:ext>
            </a:extLst>
          </p:cNvPr>
          <p:cNvSpPr txBox="1"/>
          <p:nvPr/>
        </p:nvSpPr>
        <p:spPr>
          <a:xfrm>
            <a:off x="1134208" y="4409342"/>
            <a:ext cx="2929007" cy="923330"/>
          </a:xfrm>
          <a:prstGeom prst="rect">
            <a:avLst/>
          </a:prstGeom>
          <a:noFill/>
        </p:spPr>
        <p:txBody>
          <a:bodyPr wrap="none" rtlCol="0">
            <a:spAutoFit/>
          </a:bodyPr>
          <a:lstStyle/>
          <a:p>
            <a:r>
              <a:rPr lang="en-US" dirty="0"/>
              <a:t>Final Project Part A – DATS 6450</a:t>
            </a:r>
          </a:p>
          <a:p>
            <a:r>
              <a:rPr lang="en-US" dirty="0"/>
              <a:t>Group: cc-fall-2023 2</a:t>
            </a:r>
          </a:p>
          <a:p>
            <a:r>
              <a:rPr lang="en-US" dirty="0"/>
              <a:t>Kyle Hall – Spring 2025</a:t>
            </a:r>
          </a:p>
        </p:txBody>
      </p:sp>
    </p:spTree>
    <p:extLst>
      <p:ext uri="{BB962C8B-B14F-4D97-AF65-F5344CB8AC3E}">
        <p14:creationId xmlns:p14="http://schemas.microsoft.com/office/powerpoint/2010/main" val="3078994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dirty="0"/>
              <a:t>AGENDA</a:t>
            </a:r>
          </a:p>
        </p:txBody>
      </p:sp>
      <p:pic>
        <p:nvPicPr>
          <p:cNvPr id="25" name="Picture Placeholder 6" descr="A city skyline">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 r="38"/>
          <a:stretch/>
        </p:blipFill>
        <p:spPr/>
      </p:pic>
      <p:sp>
        <p:nvSpPr>
          <p:cNvPr id="4" name="Title 2">
            <a:extLst>
              <a:ext uri="{FF2B5EF4-FFF2-40B4-BE49-F238E27FC236}">
                <a16:creationId xmlns:a16="http://schemas.microsoft.com/office/drawing/2014/main" id="{7076A69F-670C-20E0-19EF-C420128DFA88}"/>
              </a:ext>
            </a:extLst>
          </p:cNvPr>
          <p:cNvSpPr txBox="1">
            <a:spLocks/>
          </p:cNvSpPr>
          <p:nvPr/>
        </p:nvSpPr>
        <p:spPr>
          <a:xfrm>
            <a:off x="4956139" y="509286"/>
            <a:ext cx="3905250" cy="808171"/>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b="1" dirty="0"/>
              <a:t>Overview</a:t>
            </a:r>
          </a:p>
        </p:txBody>
      </p:sp>
      <p:sp>
        <p:nvSpPr>
          <p:cNvPr id="9" name="Rectangle 3">
            <a:extLst>
              <a:ext uri="{FF2B5EF4-FFF2-40B4-BE49-F238E27FC236}">
                <a16:creationId xmlns:a16="http://schemas.microsoft.com/office/drawing/2014/main" id="{B35EDA51-69DC-C902-E114-381012C93A25}"/>
              </a:ext>
            </a:extLst>
          </p:cNvPr>
          <p:cNvSpPr>
            <a:spLocks noGrp="1" noChangeArrowheads="1"/>
          </p:cNvSpPr>
          <p:nvPr>
            <p:ph idx="1"/>
          </p:nvPr>
        </p:nvSpPr>
        <p:spPr bwMode="auto">
          <a:xfrm>
            <a:off x="4217276" y="1178958"/>
            <a:ext cx="565982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rPr>
              <a:t>Purpose of the Project:</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tabLst/>
            </a:pPr>
            <a:r>
              <a:rPr lang="en-US" dirty="0"/>
              <a:t>Leverage AWS to build a scalable, end-to-end cloud-based pipeline for crime data analysis and predictive modeling of </a:t>
            </a:r>
          </a:p>
          <a:p>
            <a:pPr marL="0" marR="0" lvl="0" indent="0" algn="l" defTabSz="914400" rtl="0" eaLnBrk="0" fontAlgn="base" latinLnBrk="0" hangingPunct="0">
              <a:lnSpc>
                <a:spcPct val="100000"/>
              </a:lnSpc>
              <a:spcBef>
                <a:spcPct val="0"/>
              </a:spcBef>
              <a:spcAft>
                <a:spcPct val="0"/>
              </a:spcAft>
              <a:buClrTx/>
              <a:buSzTx/>
              <a:tabLst/>
            </a:pPr>
            <a:r>
              <a:rPr lang="en-US" dirty="0"/>
              <a:t>arrest likelihood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rPr>
              <a:t>Key Components:</a:t>
            </a:r>
            <a:endParaRPr kumimoji="0" lang="en-US" altLang="en-US" sz="1800" b="0" i="0" u="none" strike="noStrike" cap="none" normalizeH="0" baseline="0" dirty="0">
              <a:ln>
                <a:noFill/>
              </a:ln>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t>Data (Chicago Crime Data)</a:t>
            </a:r>
            <a:r>
              <a:rPr kumimoji="0" lang="en-US" altLang="en-US" sz="1800" i="0" u="none" strike="noStrike" cap="none" normalizeH="0" baseline="0" dirty="0">
                <a:ln>
                  <a:noFill/>
                </a:ln>
                <a:effectLst/>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effectLst/>
              </a:rPr>
              <a:t>Data ingestion (Amazon S3)</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effectLst/>
              </a:rPr>
              <a:t>Data transformation (AWS Glue)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effectLst/>
              </a:rPr>
              <a:t>Model training and deployment (Amazon </a:t>
            </a:r>
            <a:r>
              <a:rPr kumimoji="0" lang="en-US" altLang="en-US" sz="1800" i="0" u="none" strike="noStrike" cap="none" normalizeH="0" baseline="0" dirty="0" err="1">
                <a:ln>
                  <a:noFill/>
                </a:ln>
                <a:effectLst/>
              </a:rPr>
              <a:t>SageMaker</a:t>
            </a:r>
            <a:r>
              <a:rPr kumimoji="0" lang="en-US" altLang="en-US" sz="1800" i="0" u="none" strike="noStrike" cap="none" normalizeH="0" baseline="0" dirty="0">
                <a:ln>
                  <a:noFill/>
                </a:ln>
                <a:effectLs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effectLst/>
              </a:rPr>
              <a:t>Outcome visualization (Amazon </a:t>
            </a:r>
            <a:r>
              <a:rPr kumimoji="0" lang="en-US" altLang="en-US" sz="1800" i="0" u="none" strike="noStrike" cap="none" normalizeH="0" baseline="0" dirty="0" err="1">
                <a:ln>
                  <a:noFill/>
                </a:ln>
                <a:effectLst/>
              </a:rPr>
              <a:t>QuickSight</a:t>
            </a:r>
            <a:r>
              <a:rPr kumimoji="0" lang="en-US" altLang="en-US" sz="180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rPr>
              <a:t>Presentation Roadmap:</a:t>
            </a:r>
            <a:endParaRPr kumimoji="0" lang="en-US" altLang="en-US" sz="1800" b="0" i="0" u="none" strike="noStrike" cap="none" normalizeH="0" baseline="0" dirty="0">
              <a:ln>
                <a:noFill/>
              </a:ln>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rPr>
              <a:t>Project Scope</a:t>
            </a: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rPr>
              <a:t>Data Source</a:t>
            </a: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rPr>
              <a:t>Features</a:t>
            </a: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rPr>
              <a:t>Expected Outcomes</a:t>
            </a: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effectLst/>
              </a:rPr>
              <a:t>Project Architecture</a:t>
            </a: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t>Next Steps </a:t>
            </a:r>
            <a:r>
              <a:rPr lang="en-US" altLang="en-US"/>
              <a:t>/ Questions</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Placeholder 42" descr="A plane flying over a city">
            <a:extLst>
              <a:ext uri="{FF2B5EF4-FFF2-40B4-BE49-F238E27FC236}">
                <a16:creationId xmlns:a16="http://schemas.microsoft.com/office/drawing/2014/main" id="{9100BC91-12A3-DE75-3F38-9C17D39DC5E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9" r="39"/>
          <a:stretch/>
        </p:blipFill>
        <p:spPr/>
      </p:pic>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876113" y="-11576"/>
            <a:ext cx="7921046" cy="1091514"/>
          </a:xfrm>
          <a:noFill/>
        </p:spPr>
        <p:txBody>
          <a:bodyPr>
            <a:noAutofit/>
          </a:bodyPr>
          <a:lstStyle/>
          <a:p>
            <a:r>
              <a:rPr lang="en-US" b="1" dirty="0"/>
              <a:t>Project Scope &amp; Goals </a:t>
            </a:r>
          </a:p>
        </p:txBody>
      </p:sp>
      <p:sp>
        <p:nvSpPr>
          <p:cNvPr id="19" name="Rectangle 3">
            <a:extLst>
              <a:ext uri="{FF2B5EF4-FFF2-40B4-BE49-F238E27FC236}">
                <a16:creationId xmlns:a16="http://schemas.microsoft.com/office/drawing/2014/main" id="{F8DE6766-18D2-3F1D-8B0A-EDB5B0A69D3C}"/>
              </a:ext>
            </a:extLst>
          </p:cNvPr>
          <p:cNvSpPr txBox="1">
            <a:spLocks noChangeArrowheads="1"/>
          </p:cNvSpPr>
          <p:nvPr/>
        </p:nvSpPr>
        <p:spPr bwMode="auto">
          <a:xfrm>
            <a:off x="876113" y="1079938"/>
            <a:ext cx="666768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1800" b="1" kern="1200" cap="all" baseline="0">
                <a:solidFill>
                  <a:schemeClr val="accent2"/>
                </a:solidFill>
                <a:latin typeface="+mn-lt"/>
                <a:ea typeface="+mn-ea"/>
                <a:cs typeface="+mn-cs"/>
              </a:defRPr>
            </a:lvl1pPr>
            <a:lvl2pPr marL="457200" indent="0" algn="ctr"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spcBef>
                <a:spcPct val="0"/>
              </a:spcBef>
              <a:spcAft>
                <a:spcPct val="0"/>
              </a:spcAft>
              <a:buSzTx/>
            </a:pPr>
            <a:r>
              <a:rPr lang="en-US" altLang="en-US" cap="none" dirty="0">
                <a:solidFill>
                  <a:schemeClr val="tx2"/>
                </a:solidFill>
              </a:rPr>
              <a:t>Primary Objective: Build a cloud-based ML pipeline on AWS to analyze historical crime data and predict arrest likelihood with at least 70% accuracy</a:t>
            </a:r>
          </a:p>
          <a:p>
            <a:pPr eaLnBrk="0" fontAlgn="base" hangingPunct="0">
              <a:spcBef>
                <a:spcPct val="0"/>
              </a:spcBef>
              <a:spcAft>
                <a:spcPct val="0"/>
              </a:spcAft>
              <a:buSzTx/>
            </a:pPr>
            <a:endParaRPr lang="en-US" altLang="en-US" cap="none" dirty="0">
              <a:solidFill>
                <a:schemeClr val="tx2"/>
              </a:solidFill>
            </a:endParaRPr>
          </a:p>
          <a:p>
            <a:pPr eaLnBrk="0" fontAlgn="base" hangingPunct="0">
              <a:spcBef>
                <a:spcPct val="0"/>
              </a:spcBef>
              <a:spcAft>
                <a:spcPct val="0"/>
              </a:spcAft>
              <a:buSzTx/>
            </a:pPr>
            <a:r>
              <a:rPr lang="en-US" altLang="en-US" cap="none" dirty="0">
                <a:solidFill>
                  <a:schemeClr val="tx2"/>
                </a:solidFill>
              </a:rPr>
              <a:t>Secondary Objectives: </a:t>
            </a:r>
          </a:p>
          <a:p>
            <a:pPr marL="285750" indent="-285750" eaLnBrk="0" fontAlgn="base" hangingPunct="0">
              <a:spcBef>
                <a:spcPct val="0"/>
              </a:spcBef>
              <a:spcAft>
                <a:spcPct val="0"/>
              </a:spcAft>
              <a:buSzTx/>
              <a:buFont typeface="Arial" panose="020B0604020202020204" pitchFamily="34" charset="0"/>
              <a:buChar char="•"/>
            </a:pPr>
            <a:r>
              <a:rPr lang="en-US" altLang="en-US" b="0" cap="none" dirty="0">
                <a:solidFill>
                  <a:schemeClr val="tx2"/>
                </a:solidFill>
              </a:rPr>
              <a:t>Identify crime hotspots via clustering and time-based trend analysis using scalable AWS compute resources. </a:t>
            </a:r>
          </a:p>
          <a:p>
            <a:pPr marL="285750" indent="-285750" eaLnBrk="0" fontAlgn="base" hangingPunct="0">
              <a:spcBef>
                <a:spcPct val="0"/>
              </a:spcBef>
              <a:spcAft>
                <a:spcPct val="0"/>
              </a:spcAft>
              <a:buSzTx/>
              <a:buFont typeface="Arial" panose="020B0604020202020204" pitchFamily="34" charset="0"/>
              <a:buChar char="•"/>
            </a:pPr>
            <a:r>
              <a:rPr lang="en-US" altLang="en-US" b="0" cap="none" dirty="0">
                <a:solidFill>
                  <a:schemeClr val="tx2"/>
                </a:solidFill>
              </a:rPr>
              <a:t>Implement a scalable, automated workflow that can easily integrate new data over time. </a:t>
            </a:r>
          </a:p>
          <a:p>
            <a:pPr marL="285750" indent="-285750" eaLnBrk="0" fontAlgn="base" hangingPunct="0">
              <a:spcBef>
                <a:spcPct val="0"/>
              </a:spcBef>
              <a:spcAft>
                <a:spcPct val="0"/>
              </a:spcAft>
              <a:buSzTx/>
              <a:buFont typeface="Arial" panose="020B0604020202020204" pitchFamily="34" charset="0"/>
              <a:buChar char="•"/>
            </a:pPr>
            <a:r>
              <a:rPr lang="en-US" altLang="en-US" b="0" cap="none" dirty="0">
                <a:solidFill>
                  <a:schemeClr val="tx2"/>
                </a:solidFill>
              </a:rPr>
              <a:t>Demonstrate how AWS services integrate to create an end-to-end ML solution from data storage to visualization.</a:t>
            </a:r>
          </a:p>
          <a:p>
            <a:pPr eaLnBrk="0" fontAlgn="base" hangingPunct="0">
              <a:spcBef>
                <a:spcPct val="0"/>
              </a:spcBef>
              <a:spcAft>
                <a:spcPct val="0"/>
              </a:spcAft>
              <a:buSzTx/>
            </a:pPr>
            <a:endParaRPr lang="en-US" altLang="en-US" cap="none" dirty="0">
              <a:solidFill>
                <a:schemeClr val="tx2"/>
              </a:solidFill>
            </a:endParaRPr>
          </a:p>
          <a:p>
            <a:pPr eaLnBrk="0" fontAlgn="base" hangingPunct="0">
              <a:spcBef>
                <a:spcPct val="0"/>
              </a:spcBef>
              <a:spcAft>
                <a:spcPct val="0"/>
              </a:spcAft>
              <a:buSzTx/>
            </a:pPr>
            <a:r>
              <a:rPr lang="en-US" altLang="en-US" cap="none" dirty="0">
                <a:solidFill>
                  <a:schemeClr val="tx2"/>
                </a:solidFill>
              </a:rPr>
              <a:t>Relevance: </a:t>
            </a:r>
          </a:p>
          <a:p>
            <a:pPr marL="285750" indent="-285750" eaLnBrk="0" fontAlgn="base" hangingPunct="0">
              <a:spcBef>
                <a:spcPct val="0"/>
              </a:spcBef>
              <a:spcAft>
                <a:spcPct val="0"/>
              </a:spcAft>
              <a:buSzTx/>
              <a:buFont typeface="Arial" panose="020B0604020202020204" pitchFamily="34" charset="0"/>
              <a:buChar char="•"/>
            </a:pPr>
            <a:r>
              <a:rPr lang="en-US" altLang="en-US" b="0" cap="none" dirty="0">
                <a:solidFill>
                  <a:schemeClr val="tx2"/>
                </a:solidFill>
              </a:rPr>
              <a:t>Crime analytics can guide law enforcement resource allocation and inform policy decisions, leading to safer communities.</a:t>
            </a:r>
          </a:p>
          <a:p>
            <a:pPr marL="285750" indent="-285750" eaLnBrk="0" fontAlgn="base" hangingPunct="0">
              <a:spcBef>
                <a:spcPct val="0"/>
              </a:spcBef>
              <a:spcAft>
                <a:spcPct val="0"/>
              </a:spcAft>
              <a:buSzTx/>
              <a:buFont typeface="Arial" panose="020B0604020202020204" pitchFamily="34" charset="0"/>
              <a:buChar char="•"/>
            </a:pPr>
            <a:r>
              <a:rPr lang="en-US" altLang="en-US" b="0" cap="none" dirty="0">
                <a:solidFill>
                  <a:schemeClr val="tx2"/>
                </a:solidFill>
              </a:rPr>
              <a:t>The cloud-based approach enables rapid scaling during peak analysis periods and reduces infrastructure maintenance costs compared to on-premises solutions.</a:t>
            </a:r>
          </a:p>
          <a:p>
            <a:pPr marL="285750" indent="-285750" eaLnBrk="0" fontAlgn="base" hangingPunct="0">
              <a:spcBef>
                <a:spcPct val="0"/>
              </a:spcBef>
              <a:spcAft>
                <a:spcPct val="0"/>
              </a:spcAft>
              <a:buSzTx/>
              <a:buFont typeface="Arial" panose="020B0604020202020204" pitchFamily="34" charset="0"/>
              <a:buChar char="•"/>
            </a:pPr>
            <a:r>
              <a:rPr lang="en-US" altLang="en-US" b="0" cap="none" dirty="0">
                <a:solidFill>
                  <a:schemeClr val="tx2"/>
                </a:solidFill>
              </a:rPr>
              <a:t>Implementation could serve as a template for similar data science solutions across different public sectors.</a:t>
            </a:r>
          </a:p>
        </p:txBody>
      </p:sp>
    </p:spTree>
    <p:extLst>
      <p:ext uri="{BB962C8B-B14F-4D97-AF65-F5344CB8AC3E}">
        <p14:creationId xmlns:p14="http://schemas.microsoft.com/office/powerpoint/2010/main" val="4242039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371600" y="0"/>
            <a:ext cx="9906000" cy="906518"/>
          </a:xfrm>
          <a:noFill/>
        </p:spPr>
        <p:txBody>
          <a:bodyPr/>
          <a:lstStyle/>
          <a:p>
            <a:r>
              <a:rPr lang="en-US" b="1" dirty="0"/>
              <a:t>Data Source</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xfrm>
            <a:off x="852389" y="1210665"/>
            <a:ext cx="4626128" cy="4737493"/>
          </a:xfrm>
          <a:solidFill>
            <a:schemeClr val="bg1"/>
          </a:solidFill>
        </p:spPr>
        <p:txBody>
          <a:bodyPr>
            <a:noAutofit/>
          </a:bodyPr>
          <a:lstStyle/>
          <a:p>
            <a:r>
              <a:rPr lang="en-US" b="1" dirty="0"/>
              <a:t>Dataset Origin: </a:t>
            </a:r>
            <a:r>
              <a:rPr lang="en-US" dirty="0"/>
              <a:t>Chicago Data portal - Open public portal providing historical crime records that occurred in the City of Chicago from 2001 to present. The dataset is derived from the Chicago Police Department's CLEAR (Citizen Law Enforcement Analysis and Reporting) system.</a:t>
            </a:r>
          </a:p>
          <a:p>
            <a:r>
              <a:rPr lang="en-US" b="1" dirty="0"/>
              <a:t>Data Format &amp; Size: </a:t>
            </a:r>
            <a:r>
              <a:rPr lang="en-US" dirty="0"/>
              <a:t>The original Dataset has 8.27M Rows, 22 Columns, with each row being a crime. I plan to work with a smaller set of the data, (2022–2024) ~500K records, to predict and understand crime patterns. The dataset includes features such as crime type, location, and time, enabling both predictive modeling and clustering analysis.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5850371" y="1210664"/>
            <a:ext cx="5212080" cy="4737493"/>
          </a:xfrm>
          <a:solidFill>
            <a:schemeClr val="bg1"/>
          </a:solidFill>
        </p:spPr>
        <p:txBody>
          <a:bodyPr>
            <a:normAutofit/>
          </a:bodyPr>
          <a:lstStyle/>
          <a:p>
            <a:r>
              <a:rPr lang="en-US" b="1" dirty="0"/>
              <a:t>Key Attributes: </a:t>
            </a:r>
            <a:r>
              <a:rPr lang="en-US" dirty="0"/>
              <a:t>Arrest indicates whether an arrest was made, location data includes district or latitude/longitude. Type of crime, the area of the city it occurred, the date and whether it was a domestic crime are also to be considered.</a:t>
            </a:r>
          </a:p>
          <a:p>
            <a:r>
              <a:rPr lang="en-US" b="1" dirty="0"/>
              <a:t>Data Collection: </a:t>
            </a:r>
            <a:r>
              <a:rPr lang="en-US" dirty="0"/>
              <a:t>Data is updated daily, excluding the most recent seven days. Locations are redacted to the block level to protect victim privacy and to prohibit attempts to derive specific addresses. I’ve chosen data from 2022-2024 which specifically covers covid as well.</a:t>
            </a:r>
          </a:p>
          <a:p>
            <a:r>
              <a:rPr lang="en-US" b="1" dirty="0"/>
              <a:t>Real World Implication: </a:t>
            </a:r>
            <a:r>
              <a:rPr lang="en-US" dirty="0"/>
              <a:t>Bias mitigation offers an opportunity to analyze disparities in arrest outcomes across demographics, locations, or crime types.</a:t>
            </a:r>
          </a:p>
        </p:txBody>
      </p:sp>
      <p:sp>
        <p:nvSpPr>
          <p:cNvPr id="5" name="TextBox 4">
            <a:extLst>
              <a:ext uri="{FF2B5EF4-FFF2-40B4-BE49-F238E27FC236}">
                <a16:creationId xmlns:a16="http://schemas.microsoft.com/office/drawing/2014/main" id="{863BB6B4-28A9-D2F4-216E-8565B5B00F9A}"/>
              </a:ext>
            </a:extLst>
          </p:cNvPr>
          <p:cNvSpPr txBox="1"/>
          <p:nvPr/>
        </p:nvSpPr>
        <p:spPr>
          <a:xfrm>
            <a:off x="2495598" y="5948158"/>
            <a:ext cx="8430513" cy="369332"/>
          </a:xfrm>
          <a:prstGeom prst="rect">
            <a:avLst/>
          </a:prstGeom>
          <a:noFill/>
        </p:spPr>
        <p:txBody>
          <a:bodyPr wrap="none" rtlCol="0">
            <a:spAutoFit/>
          </a:bodyPr>
          <a:lstStyle/>
          <a:p>
            <a:r>
              <a:rPr lang="en-US" b="1" dirty="0"/>
              <a:t>Dataset: </a:t>
            </a:r>
            <a:r>
              <a:rPr lang="en-US" dirty="0"/>
              <a:t>https://data.cityofchicago.org/Public-Safety/Crimes-2001-to-Present/ijzp-q8t2/about_data</a:t>
            </a:r>
          </a:p>
        </p:txBody>
      </p:sp>
    </p:spTree>
    <p:extLst>
      <p:ext uri="{BB962C8B-B14F-4D97-AF65-F5344CB8AC3E}">
        <p14:creationId xmlns:p14="http://schemas.microsoft.com/office/powerpoint/2010/main" val="83740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273052" y="0"/>
            <a:ext cx="8279691" cy="654269"/>
          </a:xfrm>
          <a:noFill/>
        </p:spPr>
        <p:txBody>
          <a:bodyPr/>
          <a:lstStyle/>
          <a:p>
            <a:r>
              <a:rPr lang="en-US" b="1" dirty="0"/>
              <a:t>Feature Implementation</a:t>
            </a:r>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1" b="61"/>
          <a:stretch/>
        </p:blipFill>
        <p:spPr>
          <a:noFill/>
        </p:spPr>
      </p:pic>
      <p:sp>
        <p:nvSpPr>
          <p:cNvPr id="8" name="TextBox 7">
            <a:extLst>
              <a:ext uri="{FF2B5EF4-FFF2-40B4-BE49-F238E27FC236}">
                <a16:creationId xmlns:a16="http://schemas.microsoft.com/office/drawing/2014/main" id="{226439F4-FB1D-42B3-177D-46BA5BC1422B}"/>
              </a:ext>
            </a:extLst>
          </p:cNvPr>
          <p:cNvSpPr txBox="1"/>
          <p:nvPr/>
        </p:nvSpPr>
        <p:spPr>
          <a:xfrm>
            <a:off x="3273052" y="654269"/>
            <a:ext cx="7843345" cy="6109365"/>
          </a:xfrm>
          <a:prstGeom prst="rect">
            <a:avLst/>
          </a:prstGeom>
          <a:noFill/>
        </p:spPr>
        <p:txBody>
          <a:bodyPr wrap="square" rtlCol="0">
            <a:spAutoFit/>
          </a:bodyPr>
          <a:lstStyle/>
          <a:p>
            <a:pPr>
              <a:buNone/>
            </a:pPr>
            <a:r>
              <a:rPr lang="en-US" sz="1700" b="1" dirty="0">
                <a:solidFill>
                  <a:schemeClr val="tx2"/>
                </a:solidFill>
              </a:rPr>
              <a:t>Data Ingestion &amp; Storage:</a:t>
            </a:r>
            <a:endParaRPr lang="en-US" sz="1700" dirty="0">
              <a:solidFill>
                <a:schemeClr val="tx2"/>
              </a:solidFill>
            </a:endParaRPr>
          </a:p>
          <a:p>
            <a:pPr>
              <a:buFont typeface="Arial" panose="020B0604020202020204" pitchFamily="34" charset="0"/>
              <a:buChar char="•"/>
            </a:pPr>
            <a:r>
              <a:rPr lang="en-US" sz="1700" b="1" dirty="0">
                <a:solidFill>
                  <a:schemeClr val="tx2"/>
                </a:solidFill>
              </a:rPr>
              <a:t>AWS Service:</a:t>
            </a:r>
            <a:r>
              <a:rPr lang="en-US" sz="1700" dirty="0">
                <a:solidFill>
                  <a:schemeClr val="tx2"/>
                </a:solidFill>
              </a:rPr>
              <a:t> Amazon S3</a:t>
            </a:r>
          </a:p>
          <a:p>
            <a:pPr>
              <a:buFont typeface="Arial" panose="020B0604020202020204" pitchFamily="34" charset="0"/>
              <a:buChar char="•"/>
            </a:pPr>
            <a:r>
              <a:rPr lang="en-US" sz="1700" dirty="0">
                <a:solidFill>
                  <a:schemeClr val="tx2"/>
                </a:solidFill>
              </a:rPr>
              <a:t>Store raw crime datasets with versioning and partitioning by time period</a:t>
            </a:r>
          </a:p>
          <a:p>
            <a:pPr>
              <a:buFont typeface="Arial" panose="020B0604020202020204" pitchFamily="34" charset="0"/>
              <a:buChar char="•"/>
            </a:pPr>
            <a:r>
              <a:rPr lang="en-US" sz="1700" dirty="0">
                <a:solidFill>
                  <a:schemeClr val="tx2"/>
                </a:solidFill>
              </a:rPr>
              <a:t>Implement S3 lifecycle policies for cost-effective long-term storage</a:t>
            </a:r>
          </a:p>
          <a:p>
            <a:pPr>
              <a:buFont typeface="Arial" panose="020B0604020202020204" pitchFamily="34" charset="0"/>
              <a:buChar char="•"/>
            </a:pPr>
            <a:r>
              <a:rPr lang="en-US" sz="1700" i="1" dirty="0">
                <a:solidFill>
                  <a:schemeClr val="tx2"/>
                </a:solidFill>
              </a:rPr>
              <a:t>(If time allows)</a:t>
            </a:r>
            <a:r>
              <a:rPr lang="en-US" sz="1700" dirty="0">
                <a:solidFill>
                  <a:schemeClr val="tx2"/>
                </a:solidFill>
              </a:rPr>
              <a:t> Automated upload scripts or Lambda triggers for new data</a:t>
            </a:r>
          </a:p>
          <a:p>
            <a:pPr>
              <a:buNone/>
            </a:pPr>
            <a:endParaRPr lang="en-US" sz="1700" b="1" dirty="0">
              <a:solidFill>
                <a:schemeClr val="tx2"/>
              </a:solidFill>
            </a:endParaRPr>
          </a:p>
          <a:p>
            <a:pPr>
              <a:buNone/>
            </a:pPr>
            <a:r>
              <a:rPr lang="en-US" sz="1700" b="1" dirty="0">
                <a:solidFill>
                  <a:schemeClr val="tx2"/>
                </a:solidFill>
              </a:rPr>
              <a:t>Data Preparation &amp; Cleaning:</a:t>
            </a:r>
            <a:endParaRPr lang="en-US" sz="1700" dirty="0">
              <a:solidFill>
                <a:schemeClr val="tx2"/>
              </a:solidFill>
            </a:endParaRPr>
          </a:p>
          <a:p>
            <a:pPr>
              <a:buFont typeface="Arial" panose="020B0604020202020204" pitchFamily="34" charset="0"/>
              <a:buChar char="•"/>
            </a:pPr>
            <a:r>
              <a:rPr lang="en-US" sz="1700" b="1" dirty="0">
                <a:solidFill>
                  <a:schemeClr val="tx2"/>
                </a:solidFill>
              </a:rPr>
              <a:t>AWS Service:</a:t>
            </a:r>
            <a:r>
              <a:rPr lang="en-US" sz="1700" dirty="0">
                <a:solidFill>
                  <a:schemeClr val="tx2"/>
                </a:solidFill>
              </a:rPr>
              <a:t> AWS Glue + Glue Data Catalog</a:t>
            </a:r>
          </a:p>
          <a:p>
            <a:pPr>
              <a:buFont typeface="Arial" panose="020B0604020202020204" pitchFamily="34" charset="0"/>
              <a:buChar char="•"/>
            </a:pPr>
            <a:r>
              <a:rPr lang="en-US" sz="1700" dirty="0">
                <a:solidFill>
                  <a:schemeClr val="tx2"/>
                </a:solidFill>
              </a:rPr>
              <a:t>Deploy </a:t>
            </a:r>
            <a:r>
              <a:rPr lang="en-US" sz="1700" dirty="0" err="1">
                <a:solidFill>
                  <a:schemeClr val="tx2"/>
                </a:solidFill>
              </a:rPr>
              <a:t>PySpark</a:t>
            </a:r>
            <a:r>
              <a:rPr lang="en-US" sz="1700" dirty="0">
                <a:solidFill>
                  <a:schemeClr val="tx2"/>
                </a:solidFill>
              </a:rPr>
              <a:t> ETL jobs to crawl, clean, and transform data</a:t>
            </a:r>
          </a:p>
          <a:p>
            <a:pPr>
              <a:buFont typeface="Arial" panose="020B0604020202020204" pitchFamily="34" charset="0"/>
              <a:buChar char="•"/>
            </a:pPr>
            <a:r>
              <a:rPr lang="en-US" sz="1700" dirty="0">
                <a:solidFill>
                  <a:schemeClr val="tx2"/>
                </a:solidFill>
              </a:rPr>
              <a:t>Handle missing values, create feature engineering, normalize fields</a:t>
            </a:r>
          </a:p>
          <a:p>
            <a:pPr>
              <a:buFont typeface="Arial" panose="020B0604020202020204" pitchFamily="34" charset="0"/>
              <a:buChar char="•"/>
            </a:pPr>
            <a:r>
              <a:rPr lang="en-US" sz="1700" dirty="0">
                <a:solidFill>
                  <a:schemeClr val="tx2"/>
                </a:solidFill>
              </a:rPr>
              <a:t>Store processed, analysis-ready datasets back to S3</a:t>
            </a:r>
          </a:p>
          <a:p>
            <a:pPr>
              <a:buNone/>
            </a:pPr>
            <a:endParaRPr lang="en-US" sz="1700" b="1" dirty="0">
              <a:solidFill>
                <a:schemeClr val="tx2"/>
              </a:solidFill>
            </a:endParaRPr>
          </a:p>
          <a:p>
            <a:pPr>
              <a:buNone/>
            </a:pPr>
            <a:r>
              <a:rPr lang="en-US" sz="1700" b="1" dirty="0">
                <a:solidFill>
                  <a:schemeClr val="tx2"/>
                </a:solidFill>
              </a:rPr>
              <a:t>Machine Learning Pipeline:</a:t>
            </a:r>
            <a:endParaRPr lang="en-US" sz="1700" dirty="0">
              <a:solidFill>
                <a:schemeClr val="tx2"/>
              </a:solidFill>
            </a:endParaRPr>
          </a:p>
          <a:p>
            <a:pPr>
              <a:buFont typeface="Arial" panose="020B0604020202020204" pitchFamily="34" charset="0"/>
              <a:buChar char="•"/>
            </a:pPr>
            <a:r>
              <a:rPr lang="en-US" sz="1700" b="1" dirty="0">
                <a:solidFill>
                  <a:schemeClr val="tx2"/>
                </a:solidFill>
              </a:rPr>
              <a:t>AWS Service:</a:t>
            </a:r>
            <a:r>
              <a:rPr lang="en-US" sz="1700" dirty="0">
                <a:solidFill>
                  <a:schemeClr val="tx2"/>
                </a:solidFill>
              </a:rPr>
              <a:t> Amazon </a:t>
            </a:r>
            <a:r>
              <a:rPr lang="en-US" sz="1700" dirty="0" err="1">
                <a:solidFill>
                  <a:schemeClr val="tx2"/>
                </a:solidFill>
              </a:rPr>
              <a:t>SageMaker</a:t>
            </a:r>
            <a:endParaRPr lang="en-US" sz="1700" dirty="0">
              <a:solidFill>
                <a:schemeClr val="tx2"/>
              </a:solidFill>
            </a:endParaRPr>
          </a:p>
          <a:p>
            <a:pPr>
              <a:buFont typeface="Arial" panose="020B0604020202020204" pitchFamily="34" charset="0"/>
              <a:buChar char="•"/>
            </a:pPr>
            <a:r>
              <a:rPr lang="en-US" sz="1700" dirty="0">
                <a:solidFill>
                  <a:schemeClr val="tx2"/>
                </a:solidFill>
              </a:rPr>
              <a:t>Train multiple algorithms with automatic hyperparameter tuning</a:t>
            </a:r>
          </a:p>
          <a:p>
            <a:pPr>
              <a:buFont typeface="Arial" panose="020B0604020202020204" pitchFamily="34" charset="0"/>
              <a:buChar char="•"/>
            </a:pPr>
            <a:r>
              <a:rPr lang="en-US" sz="1700" dirty="0">
                <a:solidFill>
                  <a:schemeClr val="tx2"/>
                </a:solidFill>
              </a:rPr>
              <a:t>Evaluate and compare models (accuracy, precision, recall, F1)</a:t>
            </a:r>
          </a:p>
          <a:p>
            <a:pPr>
              <a:buFont typeface="Arial" panose="020B0604020202020204" pitchFamily="34" charset="0"/>
              <a:buChar char="•"/>
            </a:pPr>
            <a:r>
              <a:rPr lang="en-US" sz="1700" dirty="0">
                <a:solidFill>
                  <a:schemeClr val="tx2"/>
                </a:solidFill>
              </a:rPr>
              <a:t>Deploy best-performing model to </a:t>
            </a:r>
            <a:r>
              <a:rPr lang="en-US" sz="1700" dirty="0" err="1">
                <a:solidFill>
                  <a:schemeClr val="tx2"/>
                </a:solidFill>
              </a:rPr>
              <a:t>SageMaker</a:t>
            </a:r>
            <a:r>
              <a:rPr lang="en-US" sz="1700" dirty="0">
                <a:solidFill>
                  <a:schemeClr val="tx2"/>
                </a:solidFill>
              </a:rPr>
              <a:t> endpoint for real-time inference</a:t>
            </a:r>
          </a:p>
          <a:p>
            <a:pPr>
              <a:buNone/>
            </a:pPr>
            <a:endParaRPr lang="en-US" sz="1700" b="1" dirty="0">
              <a:solidFill>
                <a:schemeClr val="tx2"/>
              </a:solidFill>
            </a:endParaRPr>
          </a:p>
          <a:p>
            <a:pPr>
              <a:buNone/>
            </a:pPr>
            <a:r>
              <a:rPr lang="en-US" sz="1700" b="1" dirty="0">
                <a:solidFill>
                  <a:schemeClr val="tx2"/>
                </a:solidFill>
              </a:rPr>
              <a:t>Visualization &amp; Insights:</a:t>
            </a:r>
            <a:endParaRPr lang="en-US" sz="1700" dirty="0">
              <a:solidFill>
                <a:schemeClr val="tx2"/>
              </a:solidFill>
            </a:endParaRPr>
          </a:p>
          <a:p>
            <a:pPr>
              <a:buFont typeface="Arial" panose="020B0604020202020204" pitchFamily="34" charset="0"/>
              <a:buChar char="•"/>
            </a:pPr>
            <a:r>
              <a:rPr lang="en-US" sz="1700" b="1" dirty="0">
                <a:solidFill>
                  <a:schemeClr val="tx2"/>
                </a:solidFill>
              </a:rPr>
              <a:t>AWS Service:</a:t>
            </a:r>
            <a:r>
              <a:rPr lang="en-US" sz="1700" dirty="0">
                <a:solidFill>
                  <a:schemeClr val="tx2"/>
                </a:solidFill>
              </a:rPr>
              <a:t> Amazon </a:t>
            </a:r>
            <a:r>
              <a:rPr lang="en-US" sz="1700" dirty="0" err="1">
                <a:solidFill>
                  <a:schemeClr val="tx2"/>
                </a:solidFill>
              </a:rPr>
              <a:t>QuickSight</a:t>
            </a:r>
            <a:r>
              <a:rPr lang="en-US" sz="1700" dirty="0">
                <a:solidFill>
                  <a:schemeClr val="tx2"/>
                </a:solidFill>
              </a:rPr>
              <a:t> or </a:t>
            </a:r>
            <a:r>
              <a:rPr lang="en-US" sz="1700" dirty="0" err="1">
                <a:solidFill>
                  <a:schemeClr val="tx2"/>
                </a:solidFill>
              </a:rPr>
              <a:t>SageMaker</a:t>
            </a:r>
            <a:r>
              <a:rPr lang="en-US" sz="1700" dirty="0">
                <a:solidFill>
                  <a:schemeClr val="tx2"/>
                </a:solidFill>
              </a:rPr>
              <a:t> notebooks</a:t>
            </a:r>
          </a:p>
          <a:p>
            <a:pPr>
              <a:buFont typeface="Arial" panose="020B0604020202020204" pitchFamily="34" charset="0"/>
              <a:buChar char="•"/>
            </a:pPr>
            <a:r>
              <a:rPr lang="en-US" sz="1700" dirty="0">
                <a:solidFill>
                  <a:schemeClr val="tx2"/>
                </a:solidFill>
              </a:rPr>
              <a:t>Create interactive dashboards showing prediction results and model performance</a:t>
            </a:r>
          </a:p>
          <a:p>
            <a:pPr>
              <a:buFont typeface="Arial" panose="020B0604020202020204" pitchFamily="34" charset="0"/>
              <a:buChar char="•"/>
            </a:pPr>
            <a:r>
              <a:rPr lang="en-US" sz="1700" i="1" dirty="0">
                <a:solidFill>
                  <a:schemeClr val="tx2"/>
                </a:solidFill>
              </a:rPr>
              <a:t>(If time allows)</a:t>
            </a:r>
            <a:r>
              <a:rPr lang="en-US" sz="1700" dirty="0">
                <a:solidFill>
                  <a:schemeClr val="tx2"/>
                </a:solidFill>
              </a:rPr>
              <a:t> Visualize crime hotspots and temporal patterns</a:t>
            </a:r>
          </a:p>
          <a:p>
            <a:endParaRPr lang="en-US" sz="1700" dirty="0"/>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199" y="365125"/>
            <a:ext cx="6645965" cy="596573"/>
          </a:xfrm>
          <a:noFill/>
        </p:spPr>
        <p:txBody>
          <a:bodyPr/>
          <a:lstStyle/>
          <a:p>
            <a:r>
              <a:rPr lang="en-US" b="1" dirty="0"/>
              <a:t>Expected Outcomes</a:t>
            </a:r>
          </a:p>
        </p:txBody>
      </p:sp>
      <p:pic>
        <p:nvPicPr>
          <p:cNvPr id="20" name="Picture Placeholder 19" descr="City lights at night">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2" b="52"/>
          <a:stretch/>
        </p:blipFill>
        <p:spPr/>
      </p:pic>
      <p:sp>
        <p:nvSpPr>
          <p:cNvPr id="5" name="Content Placeholder 4">
            <a:extLst>
              <a:ext uri="{FF2B5EF4-FFF2-40B4-BE49-F238E27FC236}">
                <a16:creationId xmlns:a16="http://schemas.microsoft.com/office/drawing/2014/main" id="{C106DDE9-2A3E-C847-D0F2-DEEF0730FAB9}"/>
              </a:ext>
            </a:extLst>
          </p:cNvPr>
          <p:cNvSpPr>
            <a:spLocks noGrp="1"/>
          </p:cNvSpPr>
          <p:nvPr>
            <p:ph sz="half" idx="1"/>
          </p:nvPr>
        </p:nvSpPr>
        <p:spPr>
          <a:xfrm>
            <a:off x="838199" y="1209839"/>
            <a:ext cx="5781261" cy="4552458"/>
          </a:xfrm>
        </p:spPr>
        <p:txBody>
          <a:bodyPr>
            <a:normAutofit lnSpcReduction="10000"/>
          </a:bodyPr>
          <a:lstStyle/>
          <a:p>
            <a:r>
              <a:rPr lang="en-US" b="1" dirty="0"/>
              <a:t>Prediction Capabilities: </a:t>
            </a:r>
            <a:r>
              <a:rPr lang="en-US" dirty="0"/>
              <a:t>Demonstrate a classification model with at least 70% accuracy in predicting arrests.</a:t>
            </a:r>
          </a:p>
          <a:p>
            <a:r>
              <a:rPr lang="en-US" b="1" dirty="0"/>
              <a:t>Actionable Insights: </a:t>
            </a:r>
            <a:r>
              <a:rPr lang="en-US" dirty="0"/>
              <a:t>Identify high-risk crime types and neighborhoods for resource allocation. Highlight temporal trends (time-of-day, day-of-week) for deeper situational awareness.</a:t>
            </a:r>
          </a:p>
          <a:p>
            <a:r>
              <a:rPr lang="en-US" b="1" dirty="0"/>
              <a:t>Scalability &amp; Automation: </a:t>
            </a:r>
            <a:r>
              <a:rPr lang="en-US" dirty="0"/>
              <a:t>Showcase a cloud-first approach where new data can be seamlessly integrated, and the pipeline can update automatically.</a:t>
            </a:r>
          </a:p>
          <a:p>
            <a:r>
              <a:rPr lang="en-US" b="1" dirty="0"/>
              <a:t>Hands-On Cloud Architecture</a:t>
            </a:r>
            <a:r>
              <a:rPr lang="en-US" dirty="0"/>
              <a:t>: Demonstrate proficiency in orchestrating multiple AWS services (S3, Glue, </a:t>
            </a:r>
            <a:r>
              <a:rPr lang="en-US" dirty="0" err="1"/>
              <a:t>SageMaker</a:t>
            </a:r>
            <a:r>
              <a:rPr lang="en-US" dirty="0"/>
              <a:t>, </a:t>
            </a:r>
            <a:r>
              <a:rPr lang="en-US" dirty="0" err="1"/>
              <a:t>QuickSight</a:t>
            </a:r>
            <a:r>
              <a:rPr lang="en-US" dirty="0"/>
              <a:t>) to build an end-to-end ML solution.</a:t>
            </a:r>
          </a:p>
          <a:p>
            <a:r>
              <a:rPr lang="en-US" b="1" dirty="0"/>
              <a:t>Evaluation Metrics: </a:t>
            </a:r>
            <a:r>
              <a:rPr lang="en-US" dirty="0"/>
              <a:t>Use Accuracy, Precision, Recall, and (if times allows) Clustering Scores to measure performance and hot-spot detection.</a:t>
            </a:r>
          </a:p>
        </p:txBody>
      </p:sp>
    </p:spTree>
    <p:extLst>
      <p:ext uri="{BB962C8B-B14F-4D97-AF65-F5344CB8AC3E}">
        <p14:creationId xmlns:p14="http://schemas.microsoft.com/office/powerpoint/2010/main" val="273724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B020D-5B90-1C7B-EC01-20285D108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DA874-CB04-D57D-F5AB-ADAF232205D9}"/>
              </a:ext>
            </a:extLst>
          </p:cNvPr>
          <p:cNvSpPr>
            <a:spLocks noGrp="1"/>
          </p:cNvSpPr>
          <p:nvPr>
            <p:ph type="title"/>
          </p:nvPr>
        </p:nvSpPr>
        <p:spPr>
          <a:xfrm>
            <a:off x="2236074" y="0"/>
            <a:ext cx="6453352" cy="831467"/>
          </a:xfrm>
          <a:noFill/>
        </p:spPr>
        <p:txBody>
          <a:bodyPr>
            <a:noAutofit/>
          </a:bodyPr>
          <a:lstStyle/>
          <a:p>
            <a:r>
              <a:rPr lang="en-US" b="1" dirty="0"/>
              <a:t>Project Architecture</a:t>
            </a:r>
          </a:p>
        </p:txBody>
      </p:sp>
      <p:sp>
        <p:nvSpPr>
          <p:cNvPr id="8" name="Content Placeholder 7">
            <a:extLst>
              <a:ext uri="{FF2B5EF4-FFF2-40B4-BE49-F238E27FC236}">
                <a16:creationId xmlns:a16="http://schemas.microsoft.com/office/drawing/2014/main" id="{A82B6DF5-8AD5-0F39-CDD6-DFE68BD22D28}"/>
              </a:ext>
            </a:extLst>
          </p:cNvPr>
          <p:cNvSpPr>
            <a:spLocks noGrp="1"/>
          </p:cNvSpPr>
          <p:nvPr>
            <p:ph sz="half" idx="1"/>
          </p:nvPr>
        </p:nvSpPr>
        <p:spPr>
          <a:xfrm>
            <a:off x="874377" y="1054700"/>
            <a:ext cx="9288781" cy="2569276"/>
          </a:xfrm>
          <a:solidFill>
            <a:schemeClr val="bg1"/>
          </a:solidFill>
        </p:spPr>
        <p:txBody>
          <a:bodyPr vert="horz" lIns="91440" tIns="45720" rIns="91440" bIns="45720" rtlCol="0" anchor="t">
            <a:normAutofit/>
          </a:bodyPr>
          <a:lstStyle/>
          <a:p>
            <a:r>
              <a:rPr lang="en-US" b="1" dirty="0"/>
              <a:t>Data Storage</a:t>
            </a:r>
            <a:r>
              <a:rPr lang="en-US" dirty="0"/>
              <a:t>: Amazon S3 bucket stores both raw crime data and processed datasets in separate folders</a:t>
            </a:r>
          </a:p>
          <a:p>
            <a:r>
              <a:rPr lang="en-US" b="1" dirty="0"/>
              <a:t>Data Processing</a:t>
            </a:r>
            <a:r>
              <a:rPr lang="en-US" dirty="0"/>
              <a:t>: AWS Glue crawls and transforms the raw data, handling cleaning and feature engineering</a:t>
            </a:r>
          </a:p>
          <a:p>
            <a:r>
              <a:rPr lang="en-US" b="1" dirty="0"/>
              <a:t>Model Training</a:t>
            </a:r>
            <a:r>
              <a:rPr lang="en-US" dirty="0"/>
              <a:t>: Amazon </a:t>
            </a:r>
            <a:r>
              <a:rPr lang="en-US" dirty="0" err="1"/>
              <a:t>SageMaker</a:t>
            </a:r>
            <a:r>
              <a:rPr lang="en-US" dirty="0"/>
              <a:t> uses the processed data to train and evaluate arrest prediction models</a:t>
            </a:r>
          </a:p>
          <a:p>
            <a:r>
              <a:rPr lang="en-US" b="1" dirty="0"/>
              <a:t>Deployment &amp; Visualization</a:t>
            </a:r>
            <a:r>
              <a:rPr lang="en-US" dirty="0"/>
              <a:t>: Best model deployed to </a:t>
            </a:r>
            <a:r>
              <a:rPr lang="en-US" dirty="0" err="1"/>
              <a:t>SageMaker</a:t>
            </a:r>
            <a:r>
              <a:rPr lang="en-US" dirty="0"/>
              <a:t> endpoint; </a:t>
            </a:r>
            <a:r>
              <a:rPr lang="en-US" dirty="0" err="1"/>
              <a:t>QuickSight</a:t>
            </a:r>
            <a:r>
              <a:rPr lang="en-US" dirty="0"/>
              <a:t> creates visual dashboards</a:t>
            </a:r>
          </a:p>
        </p:txBody>
      </p:sp>
      <p:sp>
        <p:nvSpPr>
          <p:cNvPr id="11" name="AutoShape 2" descr="Amazon S3 Simple Storage Service Vector Logo - Download Free SVG Icon |  Worldvectorlogo">
            <a:extLst>
              <a:ext uri="{FF2B5EF4-FFF2-40B4-BE49-F238E27FC236}">
                <a16:creationId xmlns:a16="http://schemas.microsoft.com/office/drawing/2014/main" id="{D65B0DC3-9A1B-10FE-2507-B8A40E15833B}"/>
              </a:ext>
            </a:extLst>
          </p:cNvPr>
          <p:cNvSpPr>
            <a:spLocks noChangeAspect="1" noChangeArrowheads="1"/>
          </p:cNvSpPr>
          <p:nvPr/>
        </p:nvSpPr>
        <p:spPr bwMode="auto">
          <a:xfrm>
            <a:off x="4614041" y="5504217"/>
            <a:ext cx="1481959" cy="14819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7">
            <a:extLst>
              <a:ext uri="{FF2B5EF4-FFF2-40B4-BE49-F238E27FC236}">
                <a16:creationId xmlns:a16="http://schemas.microsoft.com/office/drawing/2014/main" id="{13476F52-75CE-44C8-AF37-C483972A751A}"/>
              </a:ext>
            </a:extLst>
          </p:cNvPr>
          <p:cNvSpPr txBox="1">
            <a:spLocks/>
          </p:cNvSpPr>
          <p:nvPr/>
        </p:nvSpPr>
        <p:spPr>
          <a:xfrm>
            <a:off x="515406" y="3629145"/>
            <a:ext cx="11032717" cy="831467"/>
          </a:xfrm>
          <a:prstGeom prst="rect">
            <a:avLst/>
          </a:prstGeom>
          <a:solidFill>
            <a:schemeClr val="bg1"/>
          </a:solidFill>
        </p:spPr>
        <p:txBody>
          <a:bodyPr vert="horz" lIns="91440" tIns="45720" rIns="91440" bIns="45720" rtlCol="0" anchor="t">
            <a:normAutofit/>
          </a:bodyPr>
          <a:lstStyle>
            <a:lvl1pPr marL="0" indent="0" algn="l" defTabSz="914400" rtl="0" eaLnBrk="1" latinLnBrk="0" hangingPunct="1">
              <a:lnSpc>
                <a:spcPct val="100000"/>
              </a:lnSpc>
              <a:spcBef>
                <a:spcPts val="1000"/>
              </a:spcBef>
              <a:spcAft>
                <a:spcPts val="500"/>
              </a:spcAft>
              <a:buSzPct val="80000"/>
              <a:buFont typeface="Arial" panose="020B0604020202020204" pitchFamily="34" charset="0"/>
              <a:buNone/>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Data Flow:</a:t>
            </a:r>
            <a:r>
              <a:rPr lang="en-US" sz="1600" dirty="0"/>
              <a:t> Raw crime data → S3 → Glue ETL → Processed data in S3 → </a:t>
            </a:r>
            <a:r>
              <a:rPr lang="en-US" sz="1600" dirty="0" err="1"/>
              <a:t>SageMaker</a:t>
            </a:r>
            <a:r>
              <a:rPr lang="en-US" sz="1600" dirty="0"/>
              <a:t> Training → Model Deployment → </a:t>
            </a:r>
            <a:r>
              <a:rPr lang="en-US" sz="1600" dirty="0" err="1"/>
              <a:t>QuickSight</a:t>
            </a:r>
            <a:r>
              <a:rPr lang="en-US" sz="1600" dirty="0"/>
              <a:t> Visualization</a:t>
            </a:r>
          </a:p>
        </p:txBody>
      </p:sp>
      <p:pic>
        <p:nvPicPr>
          <p:cNvPr id="12" name="Picture 11">
            <a:extLst>
              <a:ext uri="{FF2B5EF4-FFF2-40B4-BE49-F238E27FC236}">
                <a16:creationId xmlns:a16="http://schemas.microsoft.com/office/drawing/2014/main" id="{784E75E7-8082-053B-290D-AB614EC680DA}"/>
              </a:ext>
            </a:extLst>
          </p:cNvPr>
          <p:cNvPicPr>
            <a:picLocks noChangeAspect="1"/>
          </p:cNvPicPr>
          <p:nvPr/>
        </p:nvPicPr>
        <p:blipFill>
          <a:blip r:embed="rId3"/>
          <a:stretch>
            <a:fillRect/>
          </a:stretch>
        </p:blipFill>
        <p:spPr>
          <a:xfrm>
            <a:off x="2944213" y="4465781"/>
            <a:ext cx="534667" cy="534667"/>
          </a:xfrm>
          <a:prstGeom prst="rect">
            <a:avLst/>
          </a:prstGeom>
        </p:spPr>
      </p:pic>
      <p:pic>
        <p:nvPicPr>
          <p:cNvPr id="14" name="Picture 13">
            <a:extLst>
              <a:ext uri="{FF2B5EF4-FFF2-40B4-BE49-F238E27FC236}">
                <a16:creationId xmlns:a16="http://schemas.microsoft.com/office/drawing/2014/main" id="{4DA24C5E-3715-6DD8-2831-14A46F9DEBB1}"/>
              </a:ext>
            </a:extLst>
          </p:cNvPr>
          <p:cNvPicPr>
            <a:picLocks noChangeAspect="1"/>
          </p:cNvPicPr>
          <p:nvPr/>
        </p:nvPicPr>
        <p:blipFill>
          <a:blip r:embed="rId4"/>
          <a:stretch>
            <a:fillRect/>
          </a:stretch>
        </p:blipFill>
        <p:spPr>
          <a:xfrm>
            <a:off x="801425" y="4467362"/>
            <a:ext cx="1427833" cy="534666"/>
          </a:xfrm>
          <a:prstGeom prst="rect">
            <a:avLst/>
          </a:prstGeom>
        </p:spPr>
      </p:pic>
      <p:pic>
        <p:nvPicPr>
          <p:cNvPr id="16" name="Picture 15">
            <a:extLst>
              <a:ext uri="{FF2B5EF4-FFF2-40B4-BE49-F238E27FC236}">
                <a16:creationId xmlns:a16="http://schemas.microsoft.com/office/drawing/2014/main" id="{6FC64DDE-3B80-4F92-FC4B-3C08155EC6D0}"/>
              </a:ext>
            </a:extLst>
          </p:cNvPr>
          <p:cNvPicPr>
            <a:picLocks noChangeAspect="1"/>
          </p:cNvPicPr>
          <p:nvPr/>
        </p:nvPicPr>
        <p:blipFill>
          <a:blip r:embed="rId5"/>
          <a:stretch>
            <a:fillRect/>
          </a:stretch>
        </p:blipFill>
        <p:spPr>
          <a:xfrm>
            <a:off x="4181552" y="4472606"/>
            <a:ext cx="534667" cy="534667"/>
          </a:xfrm>
          <a:prstGeom prst="rect">
            <a:avLst/>
          </a:prstGeom>
        </p:spPr>
      </p:pic>
      <p:pic>
        <p:nvPicPr>
          <p:cNvPr id="18" name="Picture 17">
            <a:extLst>
              <a:ext uri="{FF2B5EF4-FFF2-40B4-BE49-F238E27FC236}">
                <a16:creationId xmlns:a16="http://schemas.microsoft.com/office/drawing/2014/main" id="{B31F0879-76BB-AB47-91ED-C33B571B8971}"/>
              </a:ext>
            </a:extLst>
          </p:cNvPr>
          <p:cNvPicPr>
            <a:picLocks noChangeAspect="1"/>
          </p:cNvPicPr>
          <p:nvPr/>
        </p:nvPicPr>
        <p:blipFill>
          <a:blip r:embed="rId6"/>
          <a:stretch>
            <a:fillRect/>
          </a:stretch>
        </p:blipFill>
        <p:spPr>
          <a:xfrm>
            <a:off x="8409779" y="4460021"/>
            <a:ext cx="482014" cy="535257"/>
          </a:xfrm>
          <a:prstGeom prst="rect">
            <a:avLst/>
          </a:prstGeom>
        </p:spPr>
      </p:pic>
      <p:pic>
        <p:nvPicPr>
          <p:cNvPr id="21" name="Picture 20">
            <a:extLst>
              <a:ext uri="{FF2B5EF4-FFF2-40B4-BE49-F238E27FC236}">
                <a16:creationId xmlns:a16="http://schemas.microsoft.com/office/drawing/2014/main" id="{59B1E317-5087-B98E-3C68-013B17EA8EDE}"/>
              </a:ext>
            </a:extLst>
          </p:cNvPr>
          <p:cNvPicPr>
            <a:picLocks noChangeAspect="1"/>
          </p:cNvPicPr>
          <p:nvPr/>
        </p:nvPicPr>
        <p:blipFill>
          <a:blip r:embed="rId4"/>
          <a:stretch>
            <a:fillRect/>
          </a:stretch>
        </p:blipFill>
        <p:spPr>
          <a:xfrm>
            <a:off x="5443913" y="4460612"/>
            <a:ext cx="1427833" cy="534666"/>
          </a:xfrm>
          <a:prstGeom prst="rect">
            <a:avLst/>
          </a:prstGeom>
        </p:spPr>
      </p:pic>
      <p:pic>
        <p:nvPicPr>
          <p:cNvPr id="22" name="Picture 21">
            <a:extLst>
              <a:ext uri="{FF2B5EF4-FFF2-40B4-BE49-F238E27FC236}">
                <a16:creationId xmlns:a16="http://schemas.microsoft.com/office/drawing/2014/main" id="{A03B1637-D2F5-DEF3-CC7C-D502BB4E6870}"/>
              </a:ext>
            </a:extLst>
          </p:cNvPr>
          <p:cNvPicPr>
            <a:picLocks noChangeAspect="1"/>
          </p:cNvPicPr>
          <p:nvPr/>
        </p:nvPicPr>
        <p:blipFill>
          <a:blip r:embed="rId3"/>
          <a:stretch>
            <a:fillRect/>
          </a:stretch>
        </p:blipFill>
        <p:spPr>
          <a:xfrm>
            <a:off x="7241694" y="4470102"/>
            <a:ext cx="534667" cy="534667"/>
          </a:xfrm>
          <a:prstGeom prst="rect">
            <a:avLst/>
          </a:prstGeom>
        </p:spPr>
      </p:pic>
      <p:pic>
        <p:nvPicPr>
          <p:cNvPr id="4106" name="Picture 10" descr="Machine learning - Free electronics icons">
            <a:extLst>
              <a:ext uri="{FF2B5EF4-FFF2-40B4-BE49-F238E27FC236}">
                <a16:creationId xmlns:a16="http://schemas.microsoft.com/office/drawing/2014/main" id="{57B08A35-23A1-C103-5E91-7934A1D0E9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7789" y="4455032"/>
            <a:ext cx="537825" cy="5346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966833C-D077-D291-FE0A-E890D1CEAE58}"/>
              </a:ext>
            </a:extLst>
          </p:cNvPr>
          <p:cNvPicPr>
            <a:picLocks noChangeAspect="1"/>
          </p:cNvPicPr>
          <p:nvPr/>
        </p:nvPicPr>
        <p:blipFill>
          <a:blip r:embed="rId8"/>
          <a:stretch>
            <a:fillRect/>
          </a:stretch>
        </p:blipFill>
        <p:spPr>
          <a:xfrm>
            <a:off x="10663816" y="4453453"/>
            <a:ext cx="537825" cy="485510"/>
          </a:xfrm>
          <a:prstGeom prst="rect">
            <a:avLst/>
          </a:prstGeom>
        </p:spPr>
      </p:pic>
      <p:cxnSp>
        <p:nvCxnSpPr>
          <p:cNvPr id="26" name="Straight Arrow Connector 25">
            <a:extLst>
              <a:ext uri="{FF2B5EF4-FFF2-40B4-BE49-F238E27FC236}">
                <a16:creationId xmlns:a16="http://schemas.microsoft.com/office/drawing/2014/main" id="{22831E43-B7C9-FC62-5E94-E6EA88D5E34C}"/>
              </a:ext>
            </a:extLst>
          </p:cNvPr>
          <p:cNvCxnSpPr>
            <a:cxnSpLocks/>
          </p:cNvCxnSpPr>
          <p:nvPr/>
        </p:nvCxnSpPr>
        <p:spPr>
          <a:xfrm>
            <a:off x="2334126" y="4762262"/>
            <a:ext cx="48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EA16B8-31FC-3FE5-82E2-AAA929E8C754}"/>
              </a:ext>
            </a:extLst>
          </p:cNvPr>
          <p:cNvCxnSpPr>
            <a:cxnSpLocks/>
          </p:cNvCxnSpPr>
          <p:nvPr/>
        </p:nvCxnSpPr>
        <p:spPr>
          <a:xfrm>
            <a:off x="3617494" y="4762001"/>
            <a:ext cx="48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1395C31-BF69-A4CD-B996-AB9A5F6601E7}"/>
              </a:ext>
            </a:extLst>
          </p:cNvPr>
          <p:cNvCxnSpPr>
            <a:cxnSpLocks/>
          </p:cNvCxnSpPr>
          <p:nvPr/>
        </p:nvCxnSpPr>
        <p:spPr>
          <a:xfrm>
            <a:off x="4852546" y="4749470"/>
            <a:ext cx="48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Plus Sign 43">
            <a:extLst>
              <a:ext uri="{FF2B5EF4-FFF2-40B4-BE49-F238E27FC236}">
                <a16:creationId xmlns:a16="http://schemas.microsoft.com/office/drawing/2014/main" id="{5D574AC2-2F08-1AA7-AE37-2CFBAD2069ED}"/>
              </a:ext>
            </a:extLst>
          </p:cNvPr>
          <p:cNvSpPr/>
          <p:nvPr/>
        </p:nvSpPr>
        <p:spPr>
          <a:xfrm>
            <a:off x="6907185" y="4583674"/>
            <a:ext cx="322857" cy="28854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40D9A6A0-0A97-8C88-81F6-66CFF2860E50}"/>
              </a:ext>
            </a:extLst>
          </p:cNvPr>
          <p:cNvCxnSpPr>
            <a:cxnSpLocks/>
          </p:cNvCxnSpPr>
          <p:nvPr/>
        </p:nvCxnSpPr>
        <p:spPr>
          <a:xfrm>
            <a:off x="7858387" y="4748472"/>
            <a:ext cx="48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3BA5836-4EEF-8BF6-9398-A03DDAF98C7B}"/>
              </a:ext>
            </a:extLst>
          </p:cNvPr>
          <p:cNvCxnSpPr>
            <a:cxnSpLocks/>
          </p:cNvCxnSpPr>
          <p:nvPr/>
        </p:nvCxnSpPr>
        <p:spPr>
          <a:xfrm>
            <a:off x="8949250" y="4753989"/>
            <a:ext cx="48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4D8F46E-4F7F-EC08-28D8-6A2E84779B0B}"/>
              </a:ext>
            </a:extLst>
          </p:cNvPr>
          <p:cNvCxnSpPr>
            <a:cxnSpLocks/>
          </p:cNvCxnSpPr>
          <p:nvPr/>
        </p:nvCxnSpPr>
        <p:spPr>
          <a:xfrm>
            <a:off x="10080065" y="4762001"/>
            <a:ext cx="48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334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Questions?</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chor="t">
            <a:normAutofit fontScale="92500" lnSpcReduction="20000"/>
          </a:bodyPr>
          <a:lstStyle/>
          <a:p>
            <a:r>
              <a:rPr lang="en-US" dirty="0"/>
              <a:t>Final Project Part A – DATS 6450</a:t>
            </a:r>
          </a:p>
          <a:p>
            <a:r>
              <a:rPr lang="en-US" dirty="0"/>
              <a:t>Group: cc-fall-2023 2</a:t>
            </a:r>
          </a:p>
          <a:p>
            <a:r>
              <a:rPr lang="en-US" dirty="0"/>
              <a:t>Kyle Hall – Spring 2025</a:t>
            </a:r>
          </a:p>
          <a:p>
            <a:r>
              <a:rPr lang="en-US" dirty="0"/>
              <a:t>Kyle.hall@gwu.edu</a:t>
            </a:r>
          </a:p>
          <a:p>
            <a:r>
              <a:rPr lang="en-US" dirty="0"/>
              <a:t>https://github.com/Kyleinexile/Cloud-Final</a:t>
            </a:r>
          </a:p>
        </p:txBody>
      </p:sp>
    </p:spTree>
    <p:extLst>
      <p:ext uri="{BB962C8B-B14F-4D97-AF65-F5344CB8AC3E}">
        <p14:creationId xmlns:p14="http://schemas.microsoft.com/office/powerpoint/2010/main" val="121080219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0E62E91-3991-445A-ADE0-DB143B39320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{52BE0DD5-E7EA-474F-A3C1-A26D4FAE6619}tf22797433_win32</Template>
  <TotalTime>304</TotalTime>
  <Words>1426</Words>
  <Application>Microsoft Office PowerPoint</Application>
  <PresentationFormat>Widescreen</PresentationFormat>
  <Paragraphs>129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Calibri</vt:lpstr>
      <vt:lpstr>Univers Condensed Light</vt:lpstr>
      <vt:lpstr>Walbaum Display Light</vt:lpstr>
      <vt:lpstr>AngleLinesVTI</vt:lpstr>
      <vt:lpstr>Crime Analytics in the Cloud: AWS/ML Pipeline</vt:lpstr>
      <vt:lpstr>AGENDA</vt:lpstr>
      <vt:lpstr>Project Scope &amp; Goals </vt:lpstr>
      <vt:lpstr>Data Source</vt:lpstr>
      <vt:lpstr>Feature Implementation</vt:lpstr>
      <vt:lpstr>Expected Outcomes</vt:lpstr>
      <vt:lpstr>Project Architecture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Hall</dc:creator>
  <cp:lastModifiedBy>Kyle Hall</cp:lastModifiedBy>
  <cp:revision>26</cp:revision>
  <dcterms:created xsi:type="dcterms:W3CDTF">2025-03-11T19:04:56Z</dcterms:created>
  <dcterms:modified xsi:type="dcterms:W3CDTF">2025-03-16T21:06:08Z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